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1" r:id="rId14"/>
    <p:sldId id="268" r:id="rId15"/>
    <p:sldId id="269" r:id="rId16"/>
    <p:sldId id="270" r:id="rId17"/>
    <p:sldId id="271" r:id="rId18"/>
    <p:sldId id="272" r:id="rId19"/>
    <p:sldId id="273" r:id="rId20"/>
    <p:sldId id="274" r:id="rId21"/>
    <p:sldId id="275" r:id="rId22"/>
    <p:sldId id="276" r:id="rId23"/>
    <p:sldId id="277" r:id="rId24"/>
    <p:sldId id="278" r:id="rId25"/>
    <p:sldId id="286" r:id="rId26"/>
    <p:sldId id="287" r:id="rId27"/>
    <p:sldId id="279" r:id="rId28"/>
    <p:sldId id="282" r:id="rId29"/>
    <p:sldId id="283" r:id="rId30"/>
    <p:sldId id="284" r:id="rId31"/>
    <p:sldId id="288" r:id="rId32"/>
    <p:sldId id="289" r:id="rId33"/>
    <p:sldId id="280" r:id="rId34"/>
    <p:sldId id="290" r:id="rId35"/>
    <p:sldId id="291" r:id="rId36"/>
    <p:sldId id="285" r:id="rId37"/>
    <p:sldId id="292" r:id="rId38"/>
    <p:sldId id="293" r:id="rId39"/>
    <p:sldId id="294"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8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0B21D7-A978-4AC6-BE11-5EA69D3DB553}" type="datetimeFigureOut">
              <a:rPr lang="ru-RU" smtClean="0"/>
              <a:pPr/>
              <a:t>18.10.2016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EEA0C1C-A9C7-4455-9A15-08586D02F4C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0B21D7-A978-4AC6-BE11-5EA69D3DB553}" type="datetimeFigureOut">
              <a:rPr lang="ru-RU" smtClean="0"/>
              <a:pPr/>
              <a:t>18.10.2016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EA0C1C-A9C7-4455-9A15-08586D02F4C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sz="2800" b="1" dirty="0" smtClean="0">
                <a:solidFill>
                  <a:schemeClr val="tx2">
                    <a:lumMod val="50000"/>
                  </a:schemeClr>
                </a:solidFill>
              </a:rPr>
              <a:t> </a:t>
            </a:r>
            <a:r>
              <a:rPr lang="ru-RU" b="1" dirty="0">
                <a:solidFill>
                  <a:schemeClr val="tx2">
                    <a:lumMod val="50000"/>
                  </a:schemeClr>
                </a:solidFill>
              </a:rPr>
              <a:t>Контроль при приемке скота и </a:t>
            </a:r>
            <a:r>
              <a:rPr lang="ru-RU" b="1" dirty="0" err="1">
                <a:solidFill>
                  <a:schemeClr val="tx2">
                    <a:lumMod val="50000"/>
                  </a:schemeClr>
                </a:solidFill>
              </a:rPr>
              <a:t>предубойном</a:t>
            </a:r>
            <a:r>
              <a:rPr lang="ru-RU" b="1" dirty="0">
                <a:solidFill>
                  <a:schemeClr val="tx2">
                    <a:lumMod val="50000"/>
                  </a:schemeClr>
                </a:solidFill>
              </a:rPr>
              <a:t> содержании скота и птицы. Контроль при передаче скота на убой. </a:t>
            </a:r>
            <a:endParaRPr lang="ru-RU" dirty="0">
              <a:solidFill>
                <a:schemeClr val="tx2">
                  <a:lumMod val="50000"/>
                </a:schemeClr>
              </a:solidFill>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264696"/>
          </a:xfrm>
        </p:spPr>
        <p:txBody>
          <a:bodyPr>
            <a:normAutofit fontScale="92500" lnSpcReduction="10000"/>
          </a:bodyPr>
          <a:lstStyle/>
          <a:p>
            <a:pPr algn="just">
              <a:buNone/>
            </a:pPr>
            <a:r>
              <a:rPr lang="ru-RU" dirty="0" smtClean="0">
                <a:solidFill>
                  <a:schemeClr val="tx2">
                    <a:lumMod val="50000"/>
                  </a:schemeClr>
                </a:solidFill>
              </a:rPr>
              <a:t>           </a:t>
            </a:r>
            <a:r>
              <a:rPr lang="ru-RU" dirty="0" err="1" smtClean="0">
                <a:solidFill>
                  <a:schemeClr val="tx2">
                    <a:lumMod val="50000"/>
                  </a:schemeClr>
                </a:solidFill>
              </a:rPr>
              <a:t>Предубойная</a:t>
            </a:r>
            <a:r>
              <a:rPr lang="ru-RU" dirty="0" smtClean="0">
                <a:solidFill>
                  <a:schemeClr val="tx2">
                    <a:lumMod val="50000"/>
                  </a:schemeClr>
                </a:solidFill>
              </a:rPr>
              <a:t> </a:t>
            </a:r>
            <a:r>
              <a:rPr lang="ru-RU" dirty="0">
                <a:solidFill>
                  <a:schemeClr val="tx2">
                    <a:lumMod val="50000"/>
                  </a:schemeClr>
                </a:solidFill>
              </a:rPr>
              <a:t>выдержка лошадей, </a:t>
            </a:r>
            <a:r>
              <a:rPr lang="ru-RU" dirty="0" err="1">
                <a:solidFill>
                  <a:schemeClr val="tx2">
                    <a:lumMod val="50000"/>
                  </a:schemeClr>
                </a:solidFill>
              </a:rPr>
              <a:t>ослов</a:t>
            </a:r>
            <a:r>
              <a:rPr lang="ru-RU" dirty="0">
                <a:solidFill>
                  <a:schemeClr val="tx2">
                    <a:lumMod val="50000"/>
                  </a:schemeClr>
                </a:solidFill>
              </a:rPr>
              <a:t>, мулов на мясокомбинате во всех случаях должна быть не менее 24 ч (до результатов маллеинизации).</a:t>
            </a:r>
          </a:p>
          <a:p>
            <a:pPr algn="just">
              <a:buNone/>
            </a:pPr>
            <a:r>
              <a:rPr lang="ru-RU" dirty="0" smtClean="0">
                <a:solidFill>
                  <a:schemeClr val="tx2">
                    <a:lumMod val="50000"/>
                  </a:schemeClr>
                </a:solidFill>
              </a:rPr>
              <a:t>           Телят </a:t>
            </a:r>
            <a:r>
              <a:rPr lang="ru-RU" dirty="0">
                <a:solidFill>
                  <a:schemeClr val="tx2">
                    <a:lumMod val="50000"/>
                  </a:schemeClr>
                </a:solidFill>
              </a:rPr>
              <a:t>и поросят направляют на переработку через 6 ч после их приемки.</a:t>
            </a:r>
          </a:p>
          <a:p>
            <a:pPr algn="just">
              <a:buNone/>
            </a:pPr>
            <a:r>
              <a:rPr lang="ru-RU" dirty="0" smtClean="0">
                <a:solidFill>
                  <a:schemeClr val="tx2">
                    <a:lumMod val="50000"/>
                  </a:schemeClr>
                </a:solidFill>
              </a:rPr>
              <a:t>           При </a:t>
            </a:r>
            <a:r>
              <a:rPr lang="ru-RU" dirty="0">
                <a:solidFill>
                  <a:schemeClr val="tx2">
                    <a:lumMod val="50000"/>
                  </a:schemeClr>
                </a:solidFill>
              </a:rPr>
              <a:t>сдаче-приемке скота по живой массе и упитанности как непосредственно в хозяйствах, так и на предприятиях, </a:t>
            </a:r>
            <a:r>
              <a:rPr lang="ru-RU" dirty="0" err="1">
                <a:solidFill>
                  <a:schemeClr val="tx2">
                    <a:lumMod val="50000"/>
                  </a:schemeClr>
                </a:solidFill>
              </a:rPr>
              <a:t>предубойная</a:t>
            </a:r>
            <a:r>
              <a:rPr lang="ru-RU" dirty="0">
                <a:solidFill>
                  <a:schemeClr val="tx2">
                    <a:lumMod val="50000"/>
                  </a:schemeClr>
                </a:solidFill>
              </a:rPr>
              <a:t> выдержка после доставки на предприятие должна составлять для крупного и мелкого рогатого скота, оленей, верблюдов, лошадей, мулов и </a:t>
            </a:r>
            <a:r>
              <a:rPr lang="ru-RU" dirty="0" err="1">
                <a:solidFill>
                  <a:schemeClr val="tx2">
                    <a:lumMod val="50000"/>
                  </a:schemeClr>
                </a:solidFill>
              </a:rPr>
              <a:t>ослов</a:t>
            </a:r>
            <a:r>
              <a:rPr lang="ru-RU" dirty="0">
                <a:solidFill>
                  <a:schemeClr val="tx2">
                    <a:lumMod val="50000"/>
                  </a:schemeClr>
                </a:solidFill>
              </a:rPr>
              <a:t> - не менее 24 ч, свиней - не менее 12 ч, телят и поросят - 6 ч.</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Autofit/>
          </a:bodyPr>
          <a:lstStyle/>
          <a:p>
            <a:pPr algn="just">
              <a:buNone/>
            </a:pPr>
            <a:r>
              <a:rPr lang="ru-RU" sz="2400" dirty="0" smtClean="0">
                <a:solidFill>
                  <a:schemeClr val="tx2">
                    <a:lumMod val="50000"/>
                  </a:schemeClr>
                </a:solidFill>
              </a:rPr>
              <a:t>         Запрещается </a:t>
            </a:r>
            <a:r>
              <a:rPr lang="ru-RU" sz="2400" dirty="0">
                <a:solidFill>
                  <a:schemeClr val="tx2">
                    <a:lumMod val="50000"/>
                  </a:schemeClr>
                </a:solidFill>
              </a:rPr>
              <a:t>содержать на базе </a:t>
            </a:r>
            <a:r>
              <a:rPr lang="ru-RU" sz="2400" dirty="0" err="1">
                <a:solidFill>
                  <a:schemeClr val="tx2">
                    <a:lumMod val="50000"/>
                  </a:schemeClr>
                </a:solidFill>
              </a:rPr>
              <a:t>предубойного</a:t>
            </a:r>
            <a:r>
              <a:rPr lang="ru-RU" sz="2400" dirty="0">
                <a:solidFill>
                  <a:schemeClr val="tx2">
                    <a:lumMod val="50000"/>
                  </a:schemeClr>
                </a:solidFill>
              </a:rPr>
              <a:t> содержания животных более двухсуточного запаса отечественного скота, суточного запаса - импортного.</a:t>
            </a:r>
          </a:p>
          <a:p>
            <a:pPr algn="just">
              <a:buNone/>
            </a:pPr>
            <a:r>
              <a:rPr lang="ru-RU" sz="2400" dirty="0" smtClean="0">
                <a:solidFill>
                  <a:schemeClr val="tx2">
                    <a:lumMod val="50000"/>
                  </a:schemeClr>
                </a:solidFill>
              </a:rPr>
              <a:t>          Животные </a:t>
            </a:r>
            <a:r>
              <a:rPr lang="ru-RU" sz="2400" dirty="0">
                <a:solidFill>
                  <a:schemeClr val="tx2">
                    <a:lumMod val="50000"/>
                  </a:schemeClr>
                </a:solidFill>
              </a:rPr>
              <a:t>в день убоя подлежат осмотру ветеринарным врачом (фельдшером) и по его усмотрению в зависимости от общего состояния животных проводят поголовную или выборочную термометрию.</a:t>
            </a:r>
          </a:p>
          <a:p>
            <a:pPr algn="just">
              <a:buNone/>
            </a:pPr>
            <a:r>
              <a:rPr lang="ru-RU" sz="2400" dirty="0" smtClean="0">
                <a:solidFill>
                  <a:schemeClr val="tx2">
                    <a:lumMod val="50000"/>
                  </a:schemeClr>
                </a:solidFill>
              </a:rPr>
              <a:t>              Результаты </a:t>
            </a:r>
            <a:r>
              <a:rPr lang="ru-RU" sz="2400" dirty="0" err="1">
                <a:solidFill>
                  <a:schemeClr val="tx2">
                    <a:lumMod val="50000"/>
                  </a:schemeClr>
                </a:solidFill>
              </a:rPr>
              <a:t>предубойного</a:t>
            </a:r>
            <a:r>
              <a:rPr lang="ru-RU" sz="2400" dirty="0">
                <a:solidFill>
                  <a:schemeClr val="tx2">
                    <a:lumMod val="50000"/>
                  </a:schemeClr>
                </a:solidFill>
              </a:rPr>
              <a:t> ветеринарного осмотра и термометрии животных регистрируют в соответствующем журнале определенной формы.</a:t>
            </a:r>
          </a:p>
          <a:p>
            <a:pPr algn="just">
              <a:buNone/>
            </a:pPr>
            <a:r>
              <a:rPr lang="ru-RU" sz="2400" dirty="0" smtClean="0">
                <a:solidFill>
                  <a:schemeClr val="tx2">
                    <a:lumMod val="50000"/>
                  </a:schemeClr>
                </a:solidFill>
              </a:rPr>
              <a:t>              При </a:t>
            </a:r>
            <a:r>
              <a:rPr lang="ru-RU" sz="2400" dirty="0">
                <a:solidFill>
                  <a:schemeClr val="tx2">
                    <a:lumMod val="50000"/>
                  </a:schemeClr>
                </a:solidFill>
              </a:rPr>
              <a:t>появлении больных животных или животных с повышенной или пониженной температурой в журнале указывают номера их бирок, установленный (или предполагаемый) диагноз и температуру тела. Таких животных изолируют и не допускают к убою до установления диагноза.</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976664"/>
          </a:xfrm>
        </p:spPr>
        <p:txBody>
          <a:bodyPr>
            <a:normAutofit fontScale="85000" lnSpcReduction="10000"/>
          </a:bodyPr>
          <a:lstStyle/>
          <a:p>
            <a:pPr marL="0" indent="539750" algn="just">
              <a:buNone/>
            </a:pPr>
            <a:r>
              <a:rPr lang="ru-RU" dirty="0">
                <a:solidFill>
                  <a:schemeClr val="tx2">
                    <a:lumMod val="50000"/>
                  </a:schemeClr>
                </a:solidFill>
              </a:rPr>
              <a:t>При поступлении на мясокомбинат животных с установленным диагнозом заболевания под контролем ветеринарных специалистов направляют на санитарную бойню для немедленного убоя.</a:t>
            </a:r>
          </a:p>
          <a:p>
            <a:pPr marL="0" indent="539750" algn="just">
              <a:buNone/>
            </a:pPr>
            <a:r>
              <a:rPr lang="ru-RU" dirty="0">
                <a:solidFill>
                  <a:schemeClr val="tx2">
                    <a:lumMod val="50000"/>
                  </a:schemeClr>
                </a:solidFill>
              </a:rPr>
              <a:t>Лошади, мулы и </a:t>
            </a:r>
            <a:r>
              <a:rPr lang="ru-RU" dirty="0" err="1">
                <a:solidFill>
                  <a:schemeClr val="tx2">
                    <a:lumMod val="50000"/>
                  </a:schemeClr>
                </a:solidFill>
              </a:rPr>
              <a:t>ослы</a:t>
            </a:r>
            <a:r>
              <a:rPr lang="ru-RU" dirty="0">
                <a:solidFill>
                  <a:schemeClr val="tx2">
                    <a:lumMod val="50000"/>
                  </a:schemeClr>
                </a:solidFill>
              </a:rPr>
              <a:t> перед убоем подлежат осмотру на сап и исследованию методом однократной </a:t>
            </a:r>
            <a:r>
              <a:rPr lang="ru-RU" dirty="0" err="1">
                <a:solidFill>
                  <a:schemeClr val="tx2">
                    <a:lumMod val="50000"/>
                  </a:schemeClr>
                </a:solidFill>
              </a:rPr>
              <a:t>офтальмомаллеинизации</a:t>
            </a:r>
            <a:r>
              <a:rPr lang="ru-RU" dirty="0">
                <a:solidFill>
                  <a:schemeClr val="tx2">
                    <a:lumMod val="50000"/>
                  </a:schemeClr>
                </a:solidFill>
              </a:rPr>
              <a:t>. Животные, реагирующие на маллеин, подлежат уничтожению.</a:t>
            </a:r>
          </a:p>
          <a:p>
            <a:pPr marL="0" indent="539750" algn="just">
              <a:buNone/>
            </a:pPr>
            <a:r>
              <a:rPr lang="ru-RU" dirty="0">
                <a:solidFill>
                  <a:schemeClr val="tx2">
                    <a:lumMod val="50000"/>
                  </a:schemeClr>
                </a:solidFill>
              </a:rPr>
              <a:t>Убой лошадей, </a:t>
            </a:r>
            <a:r>
              <a:rPr lang="ru-RU" dirty="0" err="1">
                <a:solidFill>
                  <a:schemeClr val="tx2">
                    <a:lumMod val="50000"/>
                  </a:schemeClr>
                </a:solidFill>
              </a:rPr>
              <a:t>ослов</a:t>
            </a:r>
            <a:r>
              <a:rPr lang="ru-RU" dirty="0">
                <a:solidFill>
                  <a:schemeClr val="tx2">
                    <a:lumMod val="50000"/>
                  </a:schemeClr>
                </a:solidFill>
              </a:rPr>
              <a:t> и мулов разрешается в общем зале предприятия, но отдельно от животных других видов.</a:t>
            </a:r>
          </a:p>
          <a:p>
            <a:pPr marL="0" indent="539750" algn="just">
              <a:buNone/>
            </a:pPr>
            <a:r>
              <a:rPr lang="ru-RU" dirty="0">
                <a:solidFill>
                  <a:schemeClr val="tx2">
                    <a:lumMod val="50000"/>
                  </a:schemeClr>
                </a:solidFill>
              </a:rPr>
              <a:t>Вывод и вывоз поступивших на убой животных с территории мясокомбинатов и птицекомбинатов запрещается.</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026" name="Picture 2" descr="http://www.ua.all.biz/img/ua/catalog/middle/1922729.jpeg?rrr=1"/>
          <p:cNvPicPr>
            <a:picLocks noChangeAspect="1" noChangeArrowheads="1"/>
          </p:cNvPicPr>
          <p:nvPr/>
        </p:nvPicPr>
        <p:blipFill>
          <a:blip r:embed="rId2" cstate="print"/>
          <a:srcRect/>
          <a:stretch>
            <a:fillRect/>
          </a:stretch>
        </p:blipFill>
        <p:spPr bwMode="auto">
          <a:xfrm>
            <a:off x="-115435" y="260648"/>
            <a:ext cx="9259435" cy="6597352"/>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77500" lnSpcReduction="20000"/>
          </a:bodyPr>
          <a:lstStyle/>
          <a:p>
            <a:pPr marL="0" indent="539750" algn="just">
              <a:buNone/>
            </a:pPr>
            <a:r>
              <a:rPr lang="ru-RU" dirty="0">
                <a:solidFill>
                  <a:schemeClr val="tx2">
                    <a:lumMod val="50000"/>
                  </a:schemeClr>
                </a:solidFill>
              </a:rPr>
              <a:t>О всех случаях выявления перед убоем или после убоя животных, больных острозаразными болезнями, а также при установлении туберкулеза, лейкоза, цистицеркоза (финноза) или трихинеллеза ветеринарная служба предприятия обязана сообщить (в установленном порядке) ветеринарному отделу областного (краевого) Агропромышленного комитета, Госагропрому автономной республики или Главному </a:t>
            </a:r>
            <a:r>
              <a:rPr lang="ru-RU" dirty="0" smtClean="0">
                <a:solidFill>
                  <a:schemeClr val="tx2">
                    <a:lumMod val="50000"/>
                  </a:schemeClr>
                </a:solidFill>
              </a:rPr>
              <a:t>управлению </a:t>
            </a:r>
            <a:r>
              <a:rPr lang="ru-RU" dirty="0">
                <a:solidFill>
                  <a:schemeClr val="tx2">
                    <a:lumMod val="50000"/>
                  </a:schemeClr>
                </a:solidFill>
              </a:rPr>
              <a:t>ветеринарии Госагропрома союзной республики по месту отправки животных и отправителю, а также ветеринарным органам по месту нахождения данного предприятия, а в случаях установления или подозрения на заболевания сибирской язвой, сапом, туберкулезом, бешенством, лихорадкой </a:t>
            </a:r>
            <a:r>
              <a:rPr lang="ru-RU" dirty="0" err="1">
                <a:solidFill>
                  <a:schemeClr val="tx2">
                    <a:lumMod val="50000"/>
                  </a:schemeClr>
                </a:solidFill>
              </a:rPr>
              <a:t>Ку</a:t>
            </a:r>
            <a:r>
              <a:rPr lang="ru-RU" dirty="0">
                <a:solidFill>
                  <a:schemeClr val="tx2">
                    <a:lumMod val="50000"/>
                  </a:schemeClr>
                </a:solidFill>
              </a:rPr>
              <a:t>, орнитозом, </a:t>
            </a:r>
            <a:r>
              <a:rPr lang="ru-RU" dirty="0" err="1">
                <a:solidFill>
                  <a:schemeClr val="tx2">
                    <a:lumMod val="50000"/>
                  </a:schemeClr>
                </a:solidFill>
              </a:rPr>
              <a:t>мелиоидозом</a:t>
            </a:r>
            <a:r>
              <a:rPr lang="ru-RU" dirty="0">
                <a:solidFill>
                  <a:schemeClr val="tx2">
                    <a:lumMod val="50000"/>
                  </a:schemeClr>
                </a:solidFill>
              </a:rPr>
              <a:t>, туляремией, чумой верблюдов, </a:t>
            </a:r>
            <a:r>
              <a:rPr lang="ru-RU" dirty="0" err="1">
                <a:solidFill>
                  <a:schemeClr val="tx2">
                    <a:lumMod val="50000"/>
                  </a:schemeClr>
                </a:solidFill>
              </a:rPr>
              <a:t>листериозом</a:t>
            </a:r>
            <a:r>
              <a:rPr lang="ru-RU" dirty="0">
                <a:solidFill>
                  <a:schemeClr val="tx2">
                    <a:lumMod val="50000"/>
                  </a:schemeClr>
                </a:solidFill>
              </a:rPr>
              <a:t>, лептоспирозом, ящуром, бруцеллезом, сальмонеллезом, цистицеркозом (финнозом), трихинеллезом - также и местным органам здравоохранения.</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92500" lnSpcReduction="20000"/>
          </a:bodyPr>
          <a:lstStyle/>
          <a:p>
            <a:pPr algn="just"/>
            <a:r>
              <a:rPr lang="ru-RU" dirty="0">
                <a:solidFill>
                  <a:schemeClr val="tx2">
                    <a:lumMod val="50000"/>
                  </a:schemeClr>
                </a:solidFill>
              </a:rPr>
              <a:t>При поступлении для убоя животных, реагирующих при исследовании на бруцеллез или туберкулез или больных заразными </a:t>
            </a:r>
            <a:r>
              <a:rPr lang="ru-RU" dirty="0" smtClean="0">
                <a:solidFill>
                  <a:schemeClr val="tx2">
                    <a:lumMod val="50000"/>
                  </a:schemeClr>
                </a:solidFill>
              </a:rPr>
              <a:t>болезнями (указанными выше), а </a:t>
            </a:r>
            <a:r>
              <a:rPr lang="ru-RU" dirty="0">
                <a:solidFill>
                  <a:schemeClr val="tx2">
                    <a:lumMod val="50000"/>
                  </a:schemeClr>
                </a:solidFill>
              </a:rPr>
              <a:t>также больных желудочно-кишечными болезнями, имеющих гнойные воспаления, гнойные гангренозные раны, маститы, воспаление пупка и суставов (у телят), и по другим причинам их принимают отдельно от здоровых животных и направляют на санитарную бойню. При отсутствии санитарной бойни убой их допускается в общем зале, но только после убоя здоровых животных и удаления из зала всех туш и других продуктов убоя здоровых животных</a:t>
            </a:r>
            <a:r>
              <a:rPr lang="ru-RU" dirty="0" smtClean="0">
                <a:solidFill>
                  <a:schemeClr val="tx2">
                    <a:lumMod val="50000"/>
                  </a:schemeClr>
                </a:solidFill>
              </a:rPr>
              <a:t>. После убоя – все помещения подвергают </a:t>
            </a:r>
            <a:r>
              <a:rPr lang="ru-RU" dirty="0">
                <a:solidFill>
                  <a:schemeClr val="tx2">
                    <a:lumMod val="50000"/>
                  </a:schemeClr>
                </a:solidFill>
              </a:rPr>
              <a:t>санитарной </a:t>
            </a:r>
            <a:r>
              <a:rPr lang="ru-RU" dirty="0" smtClean="0">
                <a:solidFill>
                  <a:schemeClr val="tx2">
                    <a:lumMod val="50000"/>
                  </a:schemeClr>
                </a:solidFill>
              </a:rPr>
              <a:t>обработке и дезинфекции.</a:t>
            </a:r>
            <a:endParaRPr lang="ru-RU"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tx2">
                    <a:lumMod val="50000"/>
                  </a:schemeClr>
                </a:solidFill>
              </a:rPr>
              <a:t>2. Случаи заболевания животных</a:t>
            </a:r>
            <a:endParaRPr lang="ru-RU" dirty="0">
              <a:solidFill>
                <a:schemeClr val="tx2">
                  <a:lumMod val="50000"/>
                </a:schemeClr>
              </a:solidFill>
            </a:endParaRPr>
          </a:p>
        </p:txBody>
      </p:sp>
      <p:sp>
        <p:nvSpPr>
          <p:cNvPr id="3" name="Содержимое 2"/>
          <p:cNvSpPr>
            <a:spLocks noGrp="1"/>
          </p:cNvSpPr>
          <p:nvPr>
            <p:ph idx="1"/>
          </p:nvPr>
        </p:nvSpPr>
        <p:spPr>
          <a:xfrm>
            <a:off x="179512" y="1196752"/>
            <a:ext cx="8784976" cy="5661248"/>
          </a:xfrm>
        </p:spPr>
        <p:txBody>
          <a:bodyPr>
            <a:normAutofit fontScale="70000" lnSpcReduction="20000"/>
          </a:bodyPr>
          <a:lstStyle/>
          <a:p>
            <a:pPr algn="just"/>
            <a:r>
              <a:rPr lang="ru-RU" dirty="0">
                <a:solidFill>
                  <a:schemeClr val="tx2">
                    <a:lumMod val="50000"/>
                  </a:schemeClr>
                </a:solidFill>
              </a:rPr>
              <a:t>При выявлении в пути следования или во время приемки на мясокомбинате сибирской язвы в партии скота, транспортируемой на предприятие по железной дороге или автотранспортом, животных подвергают ветеринарному осмотру и поголовной термометрии. Крупный и мелкий рогатый скот, верблюдов, лошадей, оленей с нормальной температурой тела без признаков заболевания </a:t>
            </a:r>
            <a:r>
              <a:rPr lang="ru-RU" dirty="0" err="1">
                <a:solidFill>
                  <a:schemeClr val="tx2">
                    <a:lumMod val="50000"/>
                  </a:schemeClr>
                </a:solidFill>
              </a:rPr>
              <a:t>карантинируют</a:t>
            </a:r>
            <a:r>
              <a:rPr lang="ru-RU" dirty="0">
                <a:solidFill>
                  <a:schemeClr val="tx2">
                    <a:lumMod val="50000"/>
                  </a:schemeClr>
                </a:solidFill>
              </a:rPr>
              <a:t>, вводят им </a:t>
            </a:r>
            <a:r>
              <a:rPr lang="ru-RU" dirty="0" err="1">
                <a:solidFill>
                  <a:schemeClr val="tx2">
                    <a:lumMod val="50000"/>
                  </a:schemeClr>
                </a:solidFill>
              </a:rPr>
              <a:t>противосибиреязвенную</a:t>
            </a:r>
            <a:r>
              <a:rPr lang="ru-RU" dirty="0">
                <a:solidFill>
                  <a:schemeClr val="tx2">
                    <a:lumMod val="50000"/>
                  </a:schemeClr>
                </a:solidFill>
              </a:rPr>
              <a:t> сыворотку в профилактической дозе и устанавливают за ними ветеринарное наблюдение с ежедневной термометрией по усмотрению ветеринарного врача. По истечении трех дней после иммунизации карантинированный скот поголовно </a:t>
            </a:r>
            <a:r>
              <a:rPr lang="ru-RU" dirty="0" err="1">
                <a:solidFill>
                  <a:schemeClr val="tx2">
                    <a:lumMod val="50000"/>
                  </a:schemeClr>
                </a:solidFill>
              </a:rPr>
              <a:t>термометрируют</a:t>
            </a:r>
            <a:r>
              <a:rPr lang="ru-RU" dirty="0">
                <a:solidFill>
                  <a:schemeClr val="tx2">
                    <a:lumMod val="50000"/>
                  </a:schemeClr>
                </a:solidFill>
              </a:rPr>
              <a:t> и животных с нормальной температурой тела направляют на санитарную бойню для убоя. Свиней без клинических признаков заболевания с нормальной температурой тела направляют на санитарную бойню для убоя.</a:t>
            </a:r>
          </a:p>
          <a:p>
            <a:pPr algn="just"/>
            <a:r>
              <a:rPr lang="ru-RU" dirty="0">
                <a:solidFill>
                  <a:schemeClr val="tx2">
                    <a:lumMod val="50000"/>
                  </a:schemeClr>
                </a:solidFill>
              </a:rPr>
              <a:t>Животных всех видов, имеющих клинические признаки заболевания, немедленно помещают в изолятор, где подвергают лечению. По истечении 14 дней после начала лечения и при наличии нормальной температуры тела их направляют на санитарную бойню для убоя.</a:t>
            </a:r>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В случае заболевания крупного рогатого скота эмфизематозным карбункулом или падежа животных от этой болезни все животные этой партии подлежат ветеринарному осмотру. Животных с нормальной температурой и без клинических признаков заболевания направляют для немедленного убоя отдельной партией, а больных изолируют и подвергают лечению. Выздоровевших животных выдерживают 14 дней с момента установления нормальной температуры, а затем направляют на убой.</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При обнаружении в партии животных, сдаваемых на убой, больных или подозрительных по заболеванию ящуром, всю партию животных немедленно направляют для убоя на санитарную бойню. При невозможности переработать этот скот на санитарной бойне убой производят в общем убойном </a:t>
            </a:r>
            <a:r>
              <a:rPr lang="ru-RU" dirty="0" smtClean="0">
                <a:solidFill>
                  <a:schemeClr val="tx2">
                    <a:lumMod val="50000"/>
                  </a:schemeClr>
                </a:solidFill>
              </a:rPr>
              <a:t>цехе.</a:t>
            </a:r>
            <a:r>
              <a:rPr lang="ru-RU" dirty="0"/>
              <a:t> </a:t>
            </a:r>
            <a:endParaRPr lang="ru-RU" dirty="0" smtClean="0"/>
          </a:p>
          <a:p>
            <a:pPr algn="just"/>
            <a:r>
              <a:rPr lang="ru-RU" dirty="0" smtClean="0">
                <a:solidFill>
                  <a:schemeClr val="tx2">
                    <a:lumMod val="50000"/>
                  </a:schemeClr>
                </a:solidFill>
              </a:rPr>
              <a:t>В </a:t>
            </a:r>
            <a:r>
              <a:rPr lang="ru-RU" dirty="0">
                <a:solidFill>
                  <a:schemeClr val="tx2">
                    <a:lumMod val="50000"/>
                  </a:schemeClr>
                </a:solidFill>
              </a:rPr>
              <a:t>случае доставки на мясокомбинат животных, переболевших ящуром и отправленных из хозяйств в первые 3 мес. после снятия карантина с хозяйства, а также животных, привитых против ящура инактивированной вакциной и направляемых на убой в течение 21 дня после вакцинации, их принимают и направляют на убой также отдельной партией.</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435280" cy="6597352"/>
          </a:xfrm>
        </p:spPr>
        <p:txBody>
          <a:bodyPr>
            <a:normAutofit fontScale="85000" lnSpcReduction="20000"/>
          </a:bodyPr>
          <a:lstStyle/>
          <a:p>
            <a:pPr algn="just"/>
            <a:r>
              <a:rPr lang="ru-RU" dirty="0">
                <a:solidFill>
                  <a:schemeClr val="tx2">
                    <a:lumMod val="50000"/>
                  </a:schemeClr>
                </a:solidFill>
              </a:rPr>
              <a:t>Животных, покусанных бешеными животными, немедленно направляют на убой</a:t>
            </a:r>
            <a:r>
              <a:rPr lang="ru-RU" dirty="0" smtClean="0">
                <a:solidFill>
                  <a:schemeClr val="tx2">
                    <a:lumMod val="50000"/>
                  </a:schemeClr>
                </a:solidFill>
              </a:rPr>
              <a:t>.</a:t>
            </a:r>
          </a:p>
          <a:p>
            <a:pPr algn="just"/>
            <a:r>
              <a:rPr lang="ru-RU" b="1" dirty="0">
                <a:solidFill>
                  <a:schemeClr val="tx2">
                    <a:lumMod val="50000"/>
                  </a:schemeClr>
                </a:solidFill>
              </a:rPr>
              <a:t>Не допускается </a:t>
            </a:r>
            <a:r>
              <a:rPr lang="ru-RU" dirty="0">
                <a:solidFill>
                  <a:schemeClr val="tx2">
                    <a:lumMod val="50000"/>
                  </a:schemeClr>
                </a:solidFill>
              </a:rPr>
              <a:t>использовать в пищу мясо всех видов домашних и промысловых (диких) животных, погибших при пожаре, транспортных происшествиях и др., убитых молнией, электрическим током, замерзших, утонувших и т.д. Трупы таких животных подлежат утилизации или по разрешению ветеринарного врача (если они не подверглись разложению) могут быть допущены после проварки в корм свиньям или птице, а также в сыром или проваренном виде в корм зверям, содержащимся в питомнике, но после обязательного бактериологического исследования на наличие сальмонелл и при необходимости на наличие возбудителей других инфекционных и инвазионных заболеваний, представляющих опасность для животных.</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smtClean="0"/>
              <a:t>1.Правила </a:t>
            </a:r>
            <a:r>
              <a:rPr lang="ru-RU" b="1" dirty="0"/>
              <a:t>сдачи животных на убой</a:t>
            </a:r>
            <a:r>
              <a:rPr lang="ru-RU" dirty="0"/>
              <a:t/>
            </a:r>
            <a:br>
              <a:rPr lang="ru-RU" dirty="0"/>
            </a:br>
            <a:endParaRPr lang="ru-RU" dirty="0"/>
          </a:p>
        </p:txBody>
      </p:sp>
      <p:sp>
        <p:nvSpPr>
          <p:cNvPr id="3" name="Содержимое 2"/>
          <p:cNvSpPr>
            <a:spLocks noGrp="1"/>
          </p:cNvSpPr>
          <p:nvPr>
            <p:ph idx="1"/>
          </p:nvPr>
        </p:nvSpPr>
        <p:spPr/>
        <p:txBody>
          <a:bodyPr/>
          <a:lstStyle/>
          <a:p>
            <a:pPr marL="0" indent="0" algn="just">
              <a:buNone/>
            </a:pPr>
            <a:r>
              <a:rPr lang="ru-RU" dirty="0">
                <a:solidFill>
                  <a:schemeClr val="tx2">
                    <a:lumMod val="50000"/>
                  </a:schemeClr>
                </a:solidFill>
              </a:rPr>
              <a:t>Животные, отправляемые для убоя, подлежат в хозяйстве-поставщике ветеринарному осмотру с выборочной термометрией по усмотрению ветеринарного врача (фельдшера); на них составляют опись с указанием вида животных и номера бирки (тавра), а для животных из промышленных животноводческих комплексов указывают и номер секции откорма.</a:t>
            </a:r>
          </a:p>
          <a:p>
            <a:pPr lvl="0">
              <a:buNone/>
            </a:pP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smtClean="0">
                <a:solidFill>
                  <a:schemeClr val="tx2">
                    <a:lumMod val="50000"/>
                  </a:schemeClr>
                </a:solidFill>
              </a:rPr>
              <a:t>3. Подготовка </a:t>
            </a:r>
            <a:r>
              <a:rPr lang="ru-RU" sz="3200" b="1" dirty="0">
                <a:solidFill>
                  <a:schemeClr val="tx2">
                    <a:lumMod val="50000"/>
                  </a:schemeClr>
                </a:solidFill>
              </a:rPr>
              <a:t>животных для транспортирования сдача на мясокомбинат</a:t>
            </a:r>
          </a:p>
        </p:txBody>
      </p:sp>
      <p:sp>
        <p:nvSpPr>
          <p:cNvPr id="3" name="Содержимое 2"/>
          <p:cNvSpPr>
            <a:spLocks noGrp="1"/>
          </p:cNvSpPr>
          <p:nvPr>
            <p:ph idx="1"/>
          </p:nvPr>
        </p:nvSpPr>
        <p:spPr/>
        <p:txBody>
          <a:bodyPr/>
          <a:lstStyle/>
          <a:p>
            <a:pPr algn="just"/>
            <a:r>
              <a:rPr lang="ru-RU" dirty="0">
                <a:solidFill>
                  <a:schemeClr val="tx2">
                    <a:lumMod val="50000"/>
                  </a:schemeClr>
                </a:solidFill>
              </a:rPr>
              <a:t>основными факторами, отрицательно влияющими на организм животного до отгрузки, могут быть неправильные и лишние перегоны, болевые ощущения от </a:t>
            </a:r>
            <a:r>
              <a:rPr lang="ru-RU" dirty="0" err="1">
                <a:solidFill>
                  <a:schemeClr val="tx2">
                    <a:lumMod val="50000"/>
                  </a:schemeClr>
                </a:solidFill>
              </a:rPr>
              <a:t>травмирования</a:t>
            </a:r>
            <a:r>
              <a:rPr lang="ru-RU" dirty="0">
                <a:solidFill>
                  <a:schemeClr val="tx2">
                    <a:lumMod val="50000"/>
                  </a:schemeClr>
                </a:solidFill>
              </a:rPr>
              <a:t>, мечение перед отправкой, смешивание животных из разных станков. У накормленных животных вследствие беспокойства в дороге нарушается пищеварение.</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92500" lnSpcReduction="20000"/>
          </a:bodyPr>
          <a:lstStyle/>
          <a:p>
            <a:pPr algn="just"/>
            <a:r>
              <a:rPr lang="ru-RU" dirty="0">
                <a:solidFill>
                  <a:schemeClr val="tx2">
                    <a:lumMod val="50000"/>
                  </a:schemeClr>
                </a:solidFill>
              </a:rPr>
              <a:t>При перевозке животные, попадая в необычные условия, претерпевают не только физическую, но и психологическую напряженность, что является причиной их стрессового состояния. На возникновение стресса существенно влияют перегрузки от воздействия инерционных сил, вибрации и температура окружающей среды. При транспортировании ухудшается качество мяса и шкур, снижается масса, иногда животные гибнут. Чем длиннее расстояние от хозяйства до мясокомбината, тем больше потери массы животных. Основной задачей при транспортировании животных является доставка животных от места откорма до пункта промышленной переработки с минимальными потерями массы.</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192688"/>
          </a:xfrm>
        </p:spPr>
        <p:txBody>
          <a:bodyPr>
            <a:normAutofit fontScale="92500"/>
          </a:bodyPr>
          <a:lstStyle/>
          <a:p>
            <a:pPr algn="just"/>
            <a:r>
              <a:rPr lang="ru-RU" dirty="0">
                <a:solidFill>
                  <a:schemeClr val="tx2">
                    <a:lumMod val="50000"/>
                  </a:schemeClr>
                </a:solidFill>
              </a:rPr>
              <a:t>В одну автомашину или вагон погружают животных одного вида, однородных по полу и возрасту. При длительных перевозках железнодорожным и водным транспор­том в хозяйстве каждую группу отобранных животных следует содержать отдельно в условиях и на рационе, близких к тем, что будут в вагоне (судне), не менее 3 </a:t>
            </a:r>
            <a:r>
              <a:rPr lang="ru-RU" dirty="0" err="1">
                <a:solidFill>
                  <a:schemeClr val="tx2">
                    <a:lumMod val="50000"/>
                  </a:schemeClr>
                </a:solidFill>
              </a:rPr>
              <a:t>сут</a:t>
            </a:r>
            <a:r>
              <a:rPr lang="ru-RU" dirty="0">
                <a:solidFill>
                  <a:schemeClr val="tx2">
                    <a:lumMod val="50000"/>
                  </a:schemeClr>
                </a:solidFill>
              </a:rPr>
              <a:t>. За это время животные привыкнут друг к другу, адаптируются. Все это позволит при транспортировке предупредить отрицательные стрессовые явления, травмы, потери живой массы и упитанности.</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92500" lnSpcReduction="20000"/>
          </a:bodyPr>
          <a:lstStyle/>
          <a:p>
            <a:pPr marL="0" indent="449263" algn="just">
              <a:buNone/>
            </a:pPr>
            <a:r>
              <a:rPr lang="ru-RU" dirty="0">
                <a:solidFill>
                  <a:schemeClr val="tx2">
                    <a:lumMod val="50000"/>
                  </a:schemeClr>
                </a:solidFill>
              </a:rPr>
              <a:t>В жаркую погоду, если температура превышает 30°С, перевозка свиней автотранспортом рекомендуется только с разрешения ветеринарного врача. Погрузка свиней в железнодорожные вагоны не разрешается при температуре ниже -25°С и выше 25°С, если масса одного животного превышает 100 кг.</a:t>
            </a:r>
          </a:p>
          <a:p>
            <a:pPr marL="0" indent="449263" algn="just">
              <a:buNone/>
            </a:pPr>
            <a:r>
              <a:rPr lang="ru-RU" dirty="0">
                <a:solidFill>
                  <a:schemeClr val="tx2">
                    <a:lumMod val="50000"/>
                  </a:schemeClr>
                </a:solidFill>
              </a:rPr>
              <a:t>У лошадей перед отправкой снимают подковы. Крупный рогатый скот, свиньи, лошади, отправляемые на мясокомбинаты, бойни и убойные пункты должны быть </a:t>
            </a:r>
            <a:r>
              <a:rPr lang="ru-RU" dirty="0" err="1">
                <a:solidFill>
                  <a:schemeClr val="tx2">
                    <a:lumMod val="50000"/>
                  </a:schemeClr>
                </a:solidFill>
              </a:rPr>
              <a:t>забиркованы</a:t>
            </a:r>
            <a:r>
              <a:rPr lang="ru-RU" dirty="0">
                <a:solidFill>
                  <a:schemeClr val="tx2">
                    <a:lumMod val="50000"/>
                  </a:schemeClr>
                </a:solidFill>
              </a:rPr>
              <a:t>. На животных составляют опись, в которой отмечены вид животных и номер бирки (тавро).</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548680"/>
            <a:ext cx="8435280" cy="6048672"/>
          </a:xfrm>
        </p:spPr>
        <p:txBody>
          <a:bodyPr>
            <a:normAutofit fontScale="77500" lnSpcReduction="20000"/>
          </a:bodyPr>
          <a:lstStyle/>
          <a:p>
            <a:pPr algn="just"/>
            <a:r>
              <a:rPr lang="ru-RU" dirty="0">
                <a:solidFill>
                  <a:schemeClr val="tx2">
                    <a:lumMod val="50000"/>
                  </a:schemeClr>
                </a:solidFill>
              </a:rPr>
              <a:t>При перевозке животных железнодорожным транспортом, а также при перегоне скота свыше 1 </a:t>
            </a:r>
            <a:r>
              <a:rPr lang="ru-RU" dirty="0" err="1">
                <a:solidFill>
                  <a:schemeClr val="tx2">
                    <a:lumMod val="50000"/>
                  </a:schemeClr>
                </a:solidFill>
              </a:rPr>
              <a:t>сут</a:t>
            </a:r>
            <a:r>
              <a:rPr lang="ru-RU" dirty="0">
                <a:solidFill>
                  <a:schemeClr val="tx2">
                    <a:lumMod val="50000"/>
                  </a:schemeClr>
                </a:solidFill>
              </a:rPr>
              <a:t>. ведут путевой журнал.</a:t>
            </a:r>
          </a:p>
          <a:p>
            <a:pPr algn="just"/>
            <a:r>
              <a:rPr lang="ru-RU" dirty="0">
                <a:solidFill>
                  <a:schemeClr val="tx2">
                    <a:lumMod val="50000"/>
                  </a:schemeClr>
                </a:solidFill>
              </a:rPr>
              <a:t>Вывоз животных разрешен только из мест, благополучных в отношении инфекционных заболеваний и не находящихся в карантине. В исключительных случаях животных, положительно реагирующих при исследовании на бруцеллез и туберкулез, больных чумой (классической) свиней и другими болезнями, мясо которых после проведения </a:t>
            </a:r>
            <a:r>
              <a:rPr lang="ru-RU" dirty="0" err="1">
                <a:solidFill>
                  <a:schemeClr val="tx2">
                    <a:lumMod val="50000"/>
                  </a:schemeClr>
                </a:solidFill>
              </a:rPr>
              <a:t>ветсанэкспертизы</a:t>
            </a:r>
            <a:r>
              <a:rPr lang="ru-RU" dirty="0">
                <a:solidFill>
                  <a:schemeClr val="tx2">
                    <a:lumMod val="50000"/>
                  </a:schemeClr>
                </a:solidFill>
              </a:rPr>
              <a:t> допускается к употреблению в пищу, можно отправлять на мясокомбинаты только по специальному в каждом отдельном случае разрешению. Выдавать разрешение имеют право ветеринарный отдел области (края), республики. Эти учреждения устанавливают порядок перевозки и соответствующие ветеринарно-санитарные меры, которые необходимо соблюдать во время транспортирования животных.</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3010" name="Picture 2" descr="http://borona.net/netcat_files/userfiles/11/KRS/vagon-dlya-perevozki-skota2.jpg"/>
          <p:cNvPicPr>
            <a:picLocks noChangeAspect="1" noChangeArrowheads="1"/>
          </p:cNvPicPr>
          <p:nvPr/>
        </p:nvPicPr>
        <p:blipFill>
          <a:blip r:embed="rId2" cstate="print"/>
          <a:srcRect/>
          <a:stretch>
            <a:fillRect/>
          </a:stretch>
        </p:blipFill>
        <p:spPr bwMode="auto">
          <a:xfrm>
            <a:off x="0" y="260648"/>
            <a:ext cx="9129880" cy="4392488"/>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a:p>
        </p:txBody>
      </p:sp>
      <p:pic>
        <p:nvPicPr>
          <p:cNvPr id="45058" name="Picture 2" descr="http://dispetcher-gruzoperevozok.biz/wp-content/uploads/2014/05/perevozka-krupnogo-rogatogo-skota.jpg"/>
          <p:cNvPicPr>
            <a:picLocks noChangeAspect="1" noChangeArrowheads="1"/>
          </p:cNvPicPr>
          <p:nvPr/>
        </p:nvPicPr>
        <p:blipFill>
          <a:blip r:embed="rId2" cstate="print"/>
          <a:srcRect/>
          <a:stretch>
            <a:fillRect/>
          </a:stretch>
        </p:blipFill>
        <p:spPr bwMode="auto">
          <a:xfrm>
            <a:off x="15270" y="172857"/>
            <a:ext cx="9128730" cy="5416383"/>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fontScale="92500" lnSpcReduction="10000"/>
          </a:bodyPr>
          <a:lstStyle/>
          <a:p>
            <a:pPr algn="just"/>
            <a:r>
              <a:rPr lang="ru-RU" dirty="0">
                <a:solidFill>
                  <a:schemeClr val="tx2">
                    <a:lumMod val="50000"/>
                  </a:schemeClr>
                </a:solidFill>
              </a:rPr>
              <a:t>Автомобильный транспорт эффективнее железнодорожного при перевозке крупного рогатого скота на расстояние до 200 км, мелкого рогатого скота — до 300 км, свиней — до 500 км. При автомобильных перевозках скот доставляют в 2-3 раза быстрее по сравнению с железнодорожным транспортом. Животных можно доставлять от откормочного пункта непосредственно на мясокомбинат. Для перевозки животных используют специализированные и приспособленные для этой цели бортовые грузовые автомобили.</a:t>
            </a:r>
          </a:p>
          <a:p>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39940" name="Picture 4" descr="http://dispetcher-gruzoperevozok.info/wp-content/uploads/2012/02/4.jpg"/>
          <p:cNvPicPr>
            <a:picLocks noChangeAspect="1" noChangeArrowheads="1"/>
          </p:cNvPicPr>
          <p:nvPr/>
        </p:nvPicPr>
        <p:blipFill>
          <a:blip r:embed="rId2" cstate="print"/>
          <a:srcRect/>
          <a:stretch>
            <a:fillRect/>
          </a:stretch>
        </p:blipFill>
        <p:spPr bwMode="auto">
          <a:xfrm>
            <a:off x="14610" y="730578"/>
            <a:ext cx="9129390" cy="3706534"/>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0962" name="Picture 2" descr="http://www.moscow-perevozki.ru/userfiles/news/116_perevozka_korov.jpg"/>
          <p:cNvPicPr>
            <a:picLocks noChangeAspect="1" noChangeArrowheads="1"/>
          </p:cNvPicPr>
          <p:nvPr/>
        </p:nvPicPr>
        <p:blipFill>
          <a:blip r:embed="rId2" cstate="print"/>
          <a:srcRect/>
          <a:stretch>
            <a:fillRect/>
          </a:stretch>
        </p:blipFill>
        <p:spPr bwMode="auto">
          <a:xfrm>
            <a:off x="-60344" y="332656"/>
            <a:ext cx="9204344" cy="583264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p:spPr>
        <p:txBody>
          <a:bodyPr>
            <a:normAutofit fontScale="92500" lnSpcReduction="10000"/>
          </a:bodyPr>
          <a:lstStyle/>
          <a:p>
            <a:pPr marL="0" indent="0" algn="just">
              <a:buNone/>
            </a:pPr>
            <a:r>
              <a:rPr lang="ru-RU" dirty="0" smtClean="0">
                <a:solidFill>
                  <a:schemeClr val="tx2">
                    <a:lumMod val="50000"/>
                  </a:schemeClr>
                </a:solidFill>
              </a:rPr>
              <a:t>      Не </a:t>
            </a:r>
            <a:r>
              <a:rPr lang="ru-RU" dirty="0">
                <a:solidFill>
                  <a:schemeClr val="tx2">
                    <a:lumMod val="50000"/>
                  </a:schemeClr>
                </a:solidFill>
              </a:rPr>
              <a:t>подлежат отправке на убойное предприятие животные, клинически больные бруцеллезом и туберкулезом, с неустановленным диагнозом болезни, больные незаразными болезнями, имеющие пониженную или повышенную температуру тела; птица, больная орнитозом, гриппом, </a:t>
            </a:r>
            <a:r>
              <a:rPr lang="ru-RU" dirty="0" err="1" smtClean="0">
                <a:solidFill>
                  <a:schemeClr val="tx2">
                    <a:lumMod val="50000"/>
                  </a:schemeClr>
                </a:solidFill>
              </a:rPr>
              <a:t>Ньюкаслской</a:t>
            </a:r>
            <a:r>
              <a:rPr lang="ru-RU" dirty="0" smtClean="0">
                <a:solidFill>
                  <a:schemeClr val="tx2">
                    <a:lumMod val="50000"/>
                  </a:schemeClr>
                </a:solidFill>
              </a:rPr>
              <a:t> </a:t>
            </a:r>
            <a:r>
              <a:rPr lang="ru-RU" dirty="0">
                <a:solidFill>
                  <a:schemeClr val="tx2">
                    <a:lumMod val="50000"/>
                  </a:schemeClr>
                </a:solidFill>
              </a:rPr>
              <a:t>болезнью.</a:t>
            </a:r>
          </a:p>
          <a:p>
            <a:pPr marL="0" indent="0" algn="just">
              <a:buNone/>
            </a:pPr>
            <a:r>
              <a:rPr lang="ru-RU" dirty="0" smtClean="0">
                <a:solidFill>
                  <a:schemeClr val="tx2">
                    <a:lumMod val="50000"/>
                  </a:schemeClr>
                </a:solidFill>
              </a:rPr>
              <a:t>       Запрещается </a:t>
            </a:r>
            <a:r>
              <a:rPr lang="ru-RU" dirty="0">
                <a:solidFill>
                  <a:schemeClr val="tx2">
                    <a:lumMod val="50000"/>
                  </a:schemeClr>
                </a:solidFill>
              </a:rPr>
              <a:t>отправлять на убой животных, которым применяли антибиотики с лечебной и профилактической целью в течение срока, указанного в наставлениях по применению их в ветеринарии.</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1986" name="Picture 2" descr="http://go2.imgsmail.ru/imgpreview?key=67caaf1acf4d80e4&amp;mb=imgdb_preview_1395"/>
          <p:cNvPicPr>
            <a:picLocks noChangeAspect="1" noChangeArrowheads="1"/>
          </p:cNvPicPr>
          <p:nvPr/>
        </p:nvPicPr>
        <p:blipFill>
          <a:blip r:embed="rId2" cstate="print"/>
          <a:srcRect/>
          <a:stretch>
            <a:fillRect/>
          </a:stretch>
        </p:blipFill>
        <p:spPr bwMode="auto">
          <a:xfrm>
            <a:off x="755576" y="404664"/>
            <a:ext cx="7560840" cy="5662447"/>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6082" name="Picture 2" descr="http://vkemerovo.net/Content/dynamic/pics/34244/other/1.jpg"/>
          <p:cNvPicPr>
            <a:picLocks noChangeAspect="1" noChangeArrowheads="1"/>
          </p:cNvPicPr>
          <p:nvPr/>
        </p:nvPicPr>
        <p:blipFill>
          <a:blip r:embed="rId2" cstate="print"/>
          <a:srcRect/>
          <a:stretch>
            <a:fillRect/>
          </a:stretch>
        </p:blipFill>
        <p:spPr bwMode="auto">
          <a:xfrm>
            <a:off x="0" y="-171400"/>
            <a:ext cx="9144000" cy="6797042"/>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7106" name="Picture 2" descr="http://go3.imgsmail.ru/imgpreview?key=3f29b2404ad125eb&amp;mb=imgdb_preview_621"/>
          <p:cNvPicPr>
            <a:picLocks noChangeAspect="1" noChangeArrowheads="1"/>
          </p:cNvPicPr>
          <p:nvPr/>
        </p:nvPicPr>
        <p:blipFill>
          <a:blip r:embed="rId2" cstate="print"/>
          <a:srcRect/>
          <a:stretch>
            <a:fillRect/>
          </a:stretch>
        </p:blipFill>
        <p:spPr bwMode="auto">
          <a:xfrm>
            <a:off x="1043608" y="548680"/>
            <a:ext cx="7416824" cy="5554591"/>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lnSpcReduction="10000"/>
          </a:bodyPr>
          <a:lstStyle/>
          <a:p>
            <a:pPr algn="just"/>
            <a:r>
              <a:rPr lang="ru-RU" dirty="0">
                <a:solidFill>
                  <a:schemeClr val="tx2">
                    <a:lumMod val="50000"/>
                  </a:schemeClr>
                </a:solidFill>
              </a:rPr>
              <a:t>Специализированные машины </a:t>
            </a:r>
            <a:r>
              <a:rPr lang="ru-RU" dirty="0" smtClean="0">
                <a:solidFill>
                  <a:schemeClr val="tx2">
                    <a:lumMod val="50000"/>
                  </a:schemeClr>
                </a:solidFill>
              </a:rPr>
              <a:t> </a:t>
            </a:r>
            <a:r>
              <a:rPr lang="ru-RU" dirty="0">
                <a:solidFill>
                  <a:schemeClr val="tx2">
                    <a:lumMod val="50000"/>
                  </a:schemeClr>
                </a:solidFill>
              </a:rPr>
              <a:t>предусмотрены для транспортирования крупного и мелкого рогатого скота, лошадей и свиней. Салон для животных имеет крышу, снабжен трапами для погрузки и выгрузки. В специализированных двухосных полуприцепах можно перевозить 12-16 голов крупного рогатого скота, или 30-50 голов молодняка, или 50-55 свиней со средней массой одного животного 100 кг, или 80-90 овец.</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8130" name="Picture 2" descr="http://gengruz.com/uploads/posts/2013-04/1366197974_perevozka-zhivyh-gruzov-morem.jpg"/>
          <p:cNvPicPr>
            <a:picLocks noChangeAspect="1" noChangeArrowheads="1"/>
          </p:cNvPicPr>
          <p:nvPr/>
        </p:nvPicPr>
        <p:blipFill>
          <a:blip r:embed="rId2" cstate="print"/>
          <a:srcRect/>
          <a:stretch>
            <a:fillRect/>
          </a:stretch>
        </p:blipFill>
        <p:spPr bwMode="auto">
          <a:xfrm>
            <a:off x="971600" y="620688"/>
            <a:ext cx="7524328" cy="5643246"/>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9154" name="Picture 2" descr="http://goldgoat.ru/pic2/22058.JPG"/>
          <p:cNvPicPr>
            <a:picLocks noChangeAspect="1" noChangeArrowheads="1"/>
          </p:cNvPicPr>
          <p:nvPr/>
        </p:nvPicPr>
        <p:blipFill>
          <a:blip r:embed="rId2" cstate="print"/>
          <a:srcRect/>
          <a:stretch>
            <a:fillRect/>
          </a:stretch>
        </p:blipFill>
        <p:spPr bwMode="auto">
          <a:xfrm>
            <a:off x="623579" y="115831"/>
            <a:ext cx="7764845" cy="6553529"/>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4034" name="Picture 2" descr="http://www.vetotvet.com/userfiles/zawitnaa_maska_dla_sobak_0_002(1).jpg"/>
          <p:cNvPicPr>
            <a:picLocks noChangeAspect="1" noChangeArrowheads="1"/>
          </p:cNvPicPr>
          <p:nvPr/>
        </p:nvPicPr>
        <p:blipFill>
          <a:blip r:embed="rId2" cstate="print"/>
          <a:srcRect/>
          <a:stretch>
            <a:fillRect/>
          </a:stretch>
        </p:blipFill>
        <p:spPr bwMode="auto">
          <a:xfrm>
            <a:off x="1115616" y="476672"/>
            <a:ext cx="7358926" cy="4638355"/>
          </a:xfrm>
          <a:prstGeom prst="rect">
            <a:avLst/>
          </a:prstGeom>
          <a:noFill/>
        </p:spPr>
      </p:pic>
      <p:pic>
        <p:nvPicPr>
          <p:cNvPr id="44036" name="Picture 4" descr="http://dcp.sovserv.ru/media/images/3/c/5/221439.jpg"/>
          <p:cNvPicPr>
            <a:picLocks noChangeAspect="1" noChangeArrowheads="1"/>
          </p:cNvPicPr>
          <p:nvPr/>
        </p:nvPicPr>
        <p:blipFill>
          <a:blip r:embed="rId3" cstate="print"/>
          <a:srcRect/>
          <a:stretch>
            <a:fillRect/>
          </a:stretch>
        </p:blipFill>
        <p:spPr bwMode="auto">
          <a:xfrm>
            <a:off x="0" y="1124744"/>
            <a:ext cx="9249695" cy="453851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wipe(down)">
                                      <p:cBhvr>
                                        <p:cTn id="7" dur="500"/>
                                        <p:tgtEl>
                                          <p:spTgt spid="4403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2000"/>
                                        <p:tgtEl>
                                          <p:spTgt spid="44036"/>
                                        </p:tgtEl>
                                      </p:cBhvr>
                                    </p:animEffect>
                                    <p:set>
                                      <p:cBhvr>
                                        <p:cTn id="12" dur="1" fill="hold">
                                          <p:stCondLst>
                                            <p:cond delay="1999"/>
                                          </p:stCondLst>
                                        </p:cTn>
                                        <p:tgtEl>
                                          <p:spTgt spid="4403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35" presetClass="entr" presetSubtype="0" fill="hold" nodeType="clickEffect">
                                  <p:stCondLst>
                                    <p:cond delay="0"/>
                                  </p:stCondLst>
                                  <p:childTnLst>
                                    <p:set>
                                      <p:cBhvr>
                                        <p:cTn id="16" dur="1" fill="hold">
                                          <p:stCondLst>
                                            <p:cond delay="0"/>
                                          </p:stCondLst>
                                        </p:cTn>
                                        <p:tgtEl>
                                          <p:spTgt spid="44034"/>
                                        </p:tgtEl>
                                        <p:attrNameLst>
                                          <p:attrName>style.visibility</p:attrName>
                                        </p:attrNameLst>
                                      </p:cBhvr>
                                      <p:to>
                                        <p:strVal val="visible"/>
                                      </p:to>
                                    </p:set>
                                    <p:animEffect transition="in" filter="fade">
                                      <p:cBhvr>
                                        <p:cTn id="17" dur="2000"/>
                                        <p:tgtEl>
                                          <p:spTgt spid="44034"/>
                                        </p:tgtEl>
                                      </p:cBhvr>
                                    </p:animEffect>
                                    <p:anim calcmode="lin" valueType="num">
                                      <p:cBhvr>
                                        <p:cTn id="18" dur="2000" fill="hold"/>
                                        <p:tgtEl>
                                          <p:spTgt spid="44034"/>
                                        </p:tgtEl>
                                        <p:attrNameLst>
                                          <p:attrName>style.rotation</p:attrName>
                                        </p:attrNameLst>
                                      </p:cBhvr>
                                      <p:tavLst>
                                        <p:tav tm="0">
                                          <p:val>
                                            <p:fltVal val="720"/>
                                          </p:val>
                                        </p:tav>
                                        <p:tav tm="100000">
                                          <p:val>
                                            <p:fltVal val="0"/>
                                          </p:val>
                                        </p:tav>
                                      </p:tavLst>
                                    </p:anim>
                                    <p:anim calcmode="lin" valueType="num">
                                      <p:cBhvr>
                                        <p:cTn id="19" dur="2000" fill="hold"/>
                                        <p:tgtEl>
                                          <p:spTgt spid="44034"/>
                                        </p:tgtEl>
                                        <p:attrNameLst>
                                          <p:attrName>ppt_h</p:attrName>
                                        </p:attrNameLst>
                                      </p:cBhvr>
                                      <p:tavLst>
                                        <p:tav tm="0">
                                          <p:val>
                                            <p:fltVal val="0"/>
                                          </p:val>
                                        </p:tav>
                                        <p:tav tm="100000">
                                          <p:val>
                                            <p:strVal val="#ppt_h"/>
                                          </p:val>
                                        </p:tav>
                                      </p:tavLst>
                                    </p:anim>
                                    <p:anim calcmode="lin" valueType="num">
                                      <p:cBhvr>
                                        <p:cTn id="20" dur="2000" fill="hold"/>
                                        <p:tgtEl>
                                          <p:spTgt spid="4403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50178" name="Picture 2" descr="http://usm-drept.ru/Foto/stati/pravila-perevozku-jivotnih.jpg"/>
          <p:cNvPicPr>
            <a:picLocks noChangeAspect="1" noChangeArrowheads="1"/>
          </p:cNvPicPr>
          <p:nvPr/>
        </p:nvPicPr>
        <p:blipFill>
          <a:blip r:embed="rId2" cstate="print"/>
          <a:srcRect/>
          <a:stretch>
            <a:fillRect/>
          </a:stretch>
        </p:blipFill>
        <p:spPr bwMode="auto">
          <a:xfrm>
            <a:off x="0" y="0"/>
            <a:ext cx="4320480" cy="3490950"/>
          </a:xfrm>
          <a:prstGeom prst="rect">
            <a:avLst/>
          </a:prstGeom>
          <a:noFill/>
        </p:spPr>
      </p:pic>
      <p:pic>
        <p:nvPicPr>
          <p:cNvPr id="50180" name="Picture 4" descr="http://placepic.ru/uploads/posts/2008-04/1207135810_1207039025_pigs.jpg"/>
          <p:cNvPicPr>
            <a:picLocks noChangeAspect="1" noChangeArrowheads="1"/>
          </p:cNvPicPr>
          <p:nvPr/>
        </p:nvPicPr>
        <p:blipFill>
          <a:blip r:embed="rId3" cstate="print"/>
          <a:srcRect/>
          <a:stretch>
            <a:fillRect/>
          </a:stretch>
        </p:blipFill>
        <p:spPr bwMode="auto">
          <a:xfrm>
            <a:off x="3905250" y="2867024"/>
            <a:ext cx="5238750" cy="3990976"/>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51202" name="Picture 2" descr="http://f5.s.qip.ru/8walgSWb.jpg"/>
          <p:cNvPicPr>
            <a:picLocks noChangeAspect="1" noChangeArrowheads="1"/>
          </p:cNvPicPr>
          <p:nvPr/>
        </p:nvPicPr>
        <p:blipFill>
          <a:blip r:embed="rId2" cstate="print"/>
          <a:srcRect/>
          <a:stretch>
            <a:fillRect/>
          </a:stretch>
        </p:blipFill>
        <p:spPr bwMode="auto">
          <a:xfrm>
            <a:off x="323528" y="980728"/>
            <a:ext cx="5229225" cy="3448051"/>
          </a:xfrm>
          <a:prstGeom prst="rect">
            <a:avLst/>
          </a:prstGeom>
          <a:noFill/>
        </p:spPr>
      </p:pic>
      <p:pic>
        <p:nvPicPr>
          <p:cNvPr id="51204" name="Picture 4" descr="http://rotate.com.ua/pic/articles/379/102_practice_animals_07s.jpg"/>
          <p:cNvPicPr>
            <a:picLocks noChangeAspect="1" noChangeArrowheads="1"/>
          </p:cNvPicPr>
          <p:nvPr/>
        </p:nvPicPr>
        <p:blipFill>
          <a:blip r:embed="rId3" cstate="print"/>
          <a:srcRect/>
          <a:stretch>
            <a:fillRect/>
          </a:stretch>
        </p:blipFill>
        <p:spPr bwMode="auto">
          <a:xfrm>
            <a:off x="4572000" y="3530233"/>
            <a:ext cx="4283546" cy="2847301"/>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52226" name="Picture 2" descr="http://rsnrd.ru/data/deps/1277058595/pages/1319808840.jpg"/>
          <p:cNvPicPr>
            <a:picLocks noChangeAspect="1" noChangeArrowheads="1"/>
          </p:cNvPicPr>
          <p:nvPr/>
        </p:nvPicPr>
        <p:blipFill>
          <a:blip r:embed="rId2" cstate="print"/>
          <a:srcRect/>
          <a:stretch>
            <a:fillRect/>
          </a:stretch>
        </p:blipFill>
        <p:spPr bwMode="auto">
          <a:xfrm>
            <a:off x="251520" y="980728"/>
            <a:ext cx="8640960" cy="5481612"/>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pPr marL="0" indent="539750" algn="just">
              <a:buNone/>
            </a:pPr>
            <a:r>
              <a:rPr lang="ru-RU" dirty="0">
                <a:solidFill>
                  <a:schemeClr val="tx2">
                    <a:lumMod val="50000"/>
                  </a:schemeClr>
                </a:solidFill>
              </a:rPr>
              <a:t>Не подлежат отправке для убоя скот в течение 30 дней, а птица - 10 дней после последнего случая скармливания им рыбы, рыбных отходов и рыбной муки.</a:t>
            </a:r>
          </a:p>
          <a:p>
            <a:pPr marL="0" indent="539750" algn="just">
              <a:buNone/>
            </a:pPr>
            <a:r>
              <a:rPr lang="ru-RU" dirty="0">
                <a:solidFill>
                  <a:schemeClr val="tx2">
                    <a:lumMod val="50000"/>
                  </a:schemeClr>
                </a:solidFill>
              </a:rPr>
              <a:t>На каждую партию животных, направляемых для убоя, выдают ветеринарное свидетельство (или справку) в установленном ветеринарным законодательством порядке, с обязательным указанием всех сведений, предусмотренных формой свидетельства, в том числе сведений о благополучии животных и местах их выхода по заразным болезням.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0" indent="360363" algn="just">
              <a:buNone/>
            </a:pPr>
            <a:r>
              <a:rPr lang="ru-RU" dirty="0">
                <a:solidFill>
                  <a:schemeClr val="tx2">
                    <a:lumMod val="50000"/>
                  </a:schemeClr>
                </a:solidFill>
              </a:rPr>
              <a:t>На животных, не пригодных для дальнейшего выращивания и откорма, с травматическими повреждениями, больных незаразными болезнями и имеющих нормальную температуру тела, поставщик представляет, кроме того, акт.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76664"/>
          </a:xfrm>
        </p:spPr>
        <p:txBody>
          <a:bodyPr>
            <a:normAutofit fontScale="85000" lnSpcReduction="10000"/>
          </a:bodyPr>
          <a:lstStyle/>
          <a:p>
            <a:pPr algn="just">
              <a:buNone/>
            </a:pPr>
            <a:r>
              <a:rPr lang="ru-RU" dirty="0" smtClean="0">
                <a:solidFill>
                  <a:schemeClr val="tx2">
                    <a:lumMod val="50000"/>
                  </a:schemeClr>
                </a:solidFill>
              </a:rPr>
              <a:t>         По </a:t>
            </a:r>
            <a:r>
              <a:rPr lang="ru-RU" dirty="0">
                <a:solidFill>
                  <a:schemeClr val="tx2">
                    <a:lumMod val="50000"/>
                  </a:schemeClr>
                </a:solidFill>
              </a:rPr>
              <a:t>прибытии партии убойных животных ветеринарный врач (фельдшер) мясокомбината (бойни, птицекомбината) обязан проверить правильность оформления ветеринарного свидетельства, а также соответствие указанного в ветеринарном свидетельстве количества животных с фактически доставленным, определяемым товароведом - приемщиком скота предприятия, провести их поголовный ветеринарный осмотр, а при необходимости и термометрию (поголовную или выборочную). После этого ветеринарный специалист дает указание о порядке приема животных, размещения их на базах предприятия и устанавливает ветеринарное наблюдение за этими животными.</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480720"/>
          </a:xfrm>
        </p:spPr>
        <p:txBody>
          <a:bodyPr>
            <a:normAutofit fontScale="92500" lnSpcReduction="20000"/>
          </a:bodyPr>
          <a:lstStyle/>
          <a:p>
            <a:pPr marL="0" indent="539750" algn="just">
              <a:buNone/>
            </a:pPr>
            <a:r>
              <a:rPr lang="ru-RU" dirty="0">
                <a:solidFill>
                  <a:schemeClr val="tx2">
                    <a:lumMod val="50000"/>
                  </a:schemeClr>
                </a:solidFill>
              </a:rPr>
              <a:t>Партия, в которой обнаружены животные, больные заразными болезнями, в состоянии агонии, вынужденно убитые или трупы, а также в случаях несоответствия наличия количеству голов, указанных в ветеринарном свидетельстве, </a:t>
            </a:r>
            <a:r>
              <a:rPr lang="ru-RU" dirty="0" err="1">
                <a:solidFill>
                  <a:schemeClr val="tx2">
                    <a:lumMod val="50000"/>
                  </a:schemeClr>
                </a:solidFill>
              </a:rPr>
              <a:t>карантинируется</a:t>
            </a:r>
            <a:r>
              <a:rPr lang="ru-RU" dirty="0">
                <a:solidFill>
                  <a:schemeClr val="tx2">
                    <a:lumMod val="50000"/>
                  </a:schemeClr>
                </a:solidFill>
              </a:rPr>
              <a:t> до установления диагноза или причин несоответствия, но не более трех суток.</a:t>
            </a:r>
          </a:p>
          <a:p>
            <a:pPr marL="0" indent="539750" algn="just">
              <a:buNone/>
            </a:pPr>
            <a:r>
              <a:rPr lang="ru-RU" dirty="0">
                <a:solidFill>
                  <a:schemeClr val="tx2">
                    <a:lumMod val="50000"/>
                  </a:schemeClr>
                </a:solidFill>
              </a:rPr>
              <a:t>Трупы при доставке скота автотранспортом не выгружают; их после исключения сибирской язвы микроскопическим исследованием направляют на утилизацию или уничтожают</a:t>
            </a:r>
            <a:r>
              <a:rPr lang="ru-RU" dirty="0" smtClean="0">
                <a:solidFill>
                  <a:schemeClr val="tx2">
                    <a:lumMod val="50000"/>
                  </a:schemeClr>
                </a:solidFill>
              </a:rPr>
              <a:t>.</a:t>
            </a:r>
          </a:p>
          <a:p>
            <a:pPr marL="0" indent="539750" algn="just">
              <a:buNone/>
            </a:pPr>
            <a:r>
              <a:rPr lang="ru-RU" dirty="0">
                <a:solidFill>
                  <a:schemeClr val="tx2">
                    <a:lumMod val="50000"/>
                  </a:schemeClr>
                </a:solidFill>
              </a:rPr>
              <a:t>Трупы животных, обнаруженные в железнодорожных вагонах, после исключения сибирской язвы выгружают в местах, указанных органами </a:t>
            </a:r>
            <a:r>
              <a:rPr lang="ru-RU" dirty="0" err="1">
                <a:solidFill>
                  <a:schemeClr val="tx2">
                    <a:lumMod val="50000"/>
                  </a:schemeClr>
                </a:solidFill>
              </a:rPr>
              <a:t>Госветнадзора</a:t>
            </a:r>
            <a:r>
              <a:rPr lang="ru-RU" dirty="0">
                <a:solidFill>
                  <a:schemeClr val="tx2">
                    <a:lumMod val="50000"/>
                  </a:schemeClr>
                </a:solidFill>
              </a:rPr>
              <a:t>, силами и средствами получателя скота.</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381328"/>
          </a:xfrm>
        </p:spPr>
        <p:txBody>
          <a:bodyPr>
            <a:normAutofit fontScale="92500" lnSpcReduction="20000"/>
          </a:bodyPr>
          <a:lstStyle/>
          <a:p>
            <a:pPr marL="0" indent="449263" algn="just">
              <a:buNone/>
            </a:pPr>
            <a:r>
              <a:rPr lang="ru-RU" dirty="0">
                <a:solidFill>
                  <a:schemeClr val="tx2">
                    <a:lumMod val="50000"/>
                  </a:schemeClr>
                </a:solidFill>
              </a:rPr>
              <a:t>При сдаче-приемке скота по живой массе и качеству мяса крупный и мелкий рогатый скот, свиньи, верблюды, олени и птица должны быть направлены на убой не позднее 5 ч после приемки. Если они доставлены автотранспортом на расстояние </a:t>
            </a:r>
            <a:r>
              <a:rPr lang="ru-RU" b="1" dirty="0">
                <a:solidFill>
                  <a:schemeClr val="tx2">
                    <a:lumMod val="50000"/>
                  </a:schemeClr>
                </a:solidFill>
              </a:rPr>
              <a:t>до 100 км</a:t>
            </a:r>
            <a:r>
              <a:rPr lang="ru-RU" dirty="0">
                <a:solidFill>
                  <a:schemeClr val="tx2">
                    <a:lumMod val="50000"/>
                  </a:schemeClr>
                </a:solidFill>
              </a:rPr>
              <a:t>, не имеют признаков утомления и перед отправкой на мясокомбинат выдержаны без кормления в хозяйстве, - крупный и мелкий рогатый скот, верблюды и олени - не менее 15 ч, свиньи - не менее 5 ч, кролики - не менее 12 ч, сухопутная птица - 6 - 8 ч и водоплавающая - 4 - 6 ч. Срок </a:t>
            </a:r>
            <a:r>
              <a:rPr lang="ru-RU" dirty="0" err="1">
                <a:solidFill>
                  <a:schemeClr val="tx2">
                    <a:lumMod val="50000"/>
                  </a:schemeClr>
                </a:solidFill>
              </a:rPr>
              <a:t>предубойной</a:t>
            </a:r>
            <a:r>
              <a:rPr lang="ru-RU" dirty="0">
                <a:solidFill>
                  <a:schemeClr val="tx2">
                    <a:lumMod val="50000"/>
                  </a:schemeClr>
                </a:solidFill>
              </a:rPr>
              <a:t> выдержки животных в хозяйстве должен быть указан в товарно-транспортной накладной, а доставка на мясокомбинат произведена в день и время, указанные в согласованном графике сдачи-приемки.</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264696"/>
          </a:xfrm>
        </p:spPr>
        <p:txBody>
          <a:bodyPr>
            <a:normAutofit fontScale="85000" lnSpcReduction="10000"/>
          </a:bodyPr>
          <a:lstStyle/>
          <a:p>
            <a:pPr algn="just">
              <a:buNone/>
            </a:pPr>
            <a:r>
              <a:rPr lang="ru-RU" dirty="0" smtClean="0">
                <a:solidFill>
                  <a:schemeClr val="tx2">
                    <a:lumMod val="50000"/>
                  </a:schemeClr>
                </a:solidFill>
              </a:rPr>
              <a:t>         В </a:t>
            </a:r>
            <a:r>
              <a:rPr lang="ru-RU" dirty="0">
                <a:solidFill>
                  <a:schemeClr val="tx2">
                    <a:lumMod val="50000"/>
                  </a:schemeClr>
                </a:solidFill>
              </a:rPr>
              <a:t>остальных случаях животных подвергают на мясокомбинатах </a:t>
            </a:r>
            <a:r>
              <a:rPr lang="ru-RU" dirty="0" err="1">
                <a:solidFill>
                  <a:schemeClr val="tx2">
                    <a:lumMod val="50000"/>
                  </a:schemeClr>
                </a:solidFill>
              </a:rPr>
              <a:t>предубойной</a:t>
            </a:r>
            <a:r>
              <a:rPr lang="ru-RU" dirty="0">
                <a:solidFill>
                  <a:schemeClr val="tx2">
                    <a:lumMod val="50000"/>
                  </a:schemeClr>
                </a:solidFill>
              </a:rPr>
              <a:t> выдержке, продолжительность которой составляет: для крупного и мелкого рогатого скота, оленей и верблюдов - не менее 15 ч, свиней - не менее 10 ч, кроликов - не менее 5 ч после приемки. Поение животных не ограничивают, но прекращают за 3 ч до убоя.</a:t>
            </a:r>
          </a:p>
          <a:p>
            <a:pPr algn="just">
              <a:buNone/>
            </a:pPr>
            <a:r>
              <a:rPr lang="ru-RU" dirty="0" smtClean="0">
                <a:solidFill>
                  <a:schemeClr val="tx2">
                    <a:lumMod val="50000"/>
                  </a:schemeClr>
                </a:solidFill>
              </a:rPr>
              <a:t>          Птица</a:t>
            </a:r>
            <a:r>
              <a:rPr lang="ru-RU" dirty="0">
                <a:solidFill>
                  <a:schemeClr val="tx2">
                    <a:lumMod val="50000"/>
                  </a:schemeClr>
                </a:solidFill>
              </a:rPr>
              <a:t>, не прошедшая </a:t>
            </a:r>
            <a:r>
              <a:rPr lang="ru-RU" dirty="0" err="1">
                <a:solidFill>
                  <a:schemeClr val="tx2">
                    <a:lumMod val="50000"/>
                  </a:schemeClr>
                </a:solidFill>
              </a:rPr>
              <a:t>предубойной</a:t>
            </a:r>
            <a:r>
              <a:rPr lang="ru-RU" dirty="0">
                <a:solidFill>
                  <a:schemeClr val="tx2">
                    <a:lumMod val="50000"/>
                  </a:schemeClr>
                </a:solidFill>
              </a:rPr>
              <a:t> выдержки в хозяйстве, отправке на убой не </a:t>
            </a:r>
            <a:r>
              <a:rPr lang="ru-RU" dirty="0" smtClean="0">
                <a:solidFill>
                  <a:schemeClr val="tx2">
                    <a:lumMod val="50000"/>
                  </a:schemeClr>
                </a:solidFill>
              </a:rPr>
              <a:t>подлежит.</a:t>
            </a:r>
          </a:p>
          <a:p>
            <a:pPr algn="just">
              <a:buNone/>
            </a:pPr>
            <a:r>
              <a:rPr lang="ru-RU" dirty="0">
                <a:solidFill>
                  <a:schemeClr val="tx2">
                    <a:lumMod val="50000"/>
                  </a:schemeClr>
                </a:solidFill>
              </a:rPr>
              <a:t> </a:t>
            </a:r>
            <a:r>
              <a:rPr lang="ru-RU" dirty="0" smtClean="0">
                <a:solidFill>
                  <a:schemeClr val="tx2">
                    <a:lumMod val="50000"/>
                  </a:schemeClr>
                </a:solidFill>
              </a:rPr>
              <a:t>         Животных</a:t>
            </a:r>
            <a:r>
              <a:rPr lang="ru-RU" dirty="0">
                <a:solidFill>
                  <a:schemeClr val="tx2">
                    <a:lumMod val="50000"/>
                  </a:schemeClr>
                </a:solidFill>
              </a:rPr>
              <a:t>, имеющих после длительной транспортировки признаки утомления, ставят на отдых продолжительностью не менее 48 ч при нормальном поении и кормлении, а в дальнейшем с ними поступают, как указано выше.</a:t>
            </a:r>
          </a:p>
          <a:p>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2173</Words>
  <Application>Microsoft Office PowerPoint</Application>
  <PresentationFormat>Экран (4:3)</PresentationFormat>
  <Paragraphs>47</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 Контроль при приемке скота и предубойном содержании скота и птицы. Контроль при передаче скота на убой. </vt:lpstr>
      <vt:lpstr>1.Правила сдачи животных на убой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Случаи заболевания животных</vt:lpstr>
      <vt:lpstr>Презентация PowerPoint</vt:lpstr>
      <vt:lpstr>Презентация PowerPoint</vt:lpstr>
      <vt:lpstr>Презентация PowerPoint</vt:lpstr>
      <vt:lpstr>3. Подготовка животных для транспортирования сдача на мясокомбинат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Контроль при приемке скота и предубойном содержании скота и птицы. Контроль при передаче скота на убой. Ветеринарно-санитарный контроль при приемке мясного сырья и вспомогательных компонентов для производства колбасных изделий и мясных консервов</dc:title>
  <dc:creator>ЕЛЕНА-СВЕТЛАКОВА</dc:creator>
  <cp:lastModifiedBy>Эпизоотология_4</cp:lastModifiedBy>
  <cp:revision>10</cp:revision>
  <dcterms:created xsi:type="dcterms:W3CDTF">2015-11-01T15:56:33Z</dcterms:created>
  <dcterms:modified xsi:type="dcterms:W3CDTF">2016-10-18T08:54:01Z</dcterms:modified>
</cp:coreProperties>
</file>